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50" d="100"/>
          <a:sy n="150" d="100"/>
        </p:scale>
        <p:origin x="193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F1AB-1B3E-42A8-8830-A2AC0994DF62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5C6BC-1D13-4D66-A486-D4B27B35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4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9214B-A7FB-BC46-8B88-20DCBBCADE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28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9214B-A7FB-BC46-8B88-20DCBBCADE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93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9214B-A7FB-BC46-8B88-20DCBBCADE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12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9214B-A7FB-BC46-8B88-20DCBBCADE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64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9214B-A7FB-BC46-8B88-20DCBBCADE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03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8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5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2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8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3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2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7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B95E2-A6A9-4569-A884-FC42D44E28CD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A803-4A87-4FDE-8C1D-F91BA721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6316" y="0"/>
            <a:ext cx="12192001" cy="6858000"/>
            <a:chOff x="0" y="0"/>
            <a:chExt cx="9144001" cy="5143500"/>
          </a:xfrm>
        </p:grpSpPr>
        <p:cxnSp>
          <p:nvCxnSpPr>
            <p:cNvPr id="7" name="Straight Connector 6"/>
            <p:cNvCxnSpPr>
              <a:endCxn id="4103" idx="3"/>
            </p:cNvCxnSpPr>
            <p:nvPr/>
          </p:nvCxnSpPr>
          <p:spPr bwMode="auto">
            <a:xfrm>
              <a:off x="0" y="114300"/>
              <a:ext cx="9144000" cy="39589"/>
            </a:xfrm>
            <a:prstGeom prst="line">
              <a:avLst/>
            </a:prstGeom>
            <a:ln w="381000" cmpd="sng">
              <a:gradFill flip="none" rotWithShape="1">
                <a:gsLst>
                  <a:gs pos="6000">
                    <a:srgbClr val="006600"/>
                  </a:gs>
                  <a:gs pos="84000">
                    <a:srgbClr val="FFFFFF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9" name="TextBox 9"/>
            <p:cNvSpPr txBox="1">
              <a:spLocks noChangeArrowheads="1"/>
            </p:cNvSpPr>
            <p:nvPr/>
          </p:nvSpPr>
          <p:spPr bwMode="auto">
            <a:xfrm>
              <a:off x="230489" y="282609"/>
              <a:ext cx="5489374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 smtClean="0">
                  <a:solidFill>
                    <a:srgbClr val="386750"/>
                  </a:solidFill>
                  <a:latin typeface="Times New Roman" charset="0"/>
                  <a:cs typeface="Times New Roman" charset="0"/>
                </a:rPr>
                <a:t>Possible locations for Shelby County</a:t>
              </a:r>
              <a:endParaRPr lang="en-US" sz="3200" dirty="0">
                <a:solidFill>
                  <a:srgbClr val="386750"/>
                </a:solidFill>
                <a:latin typeface="Times New Roman" charset="0"/>
                <a:cs typeface="Times New Roman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0" y="5143500"/>
              <a:ext cx="9144000" cy="0"/>
            </a:xfrm>
            <a:prstGeom prst="line">
              <a:avLst/>
            </a:prstGeom>
            <a:ln w="762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auto">
            <a:xfrm>
              <a:off x="0" y="4691324"/>
              <a:ext cx="9144001" cy="14026"/>
            </a:xfrm>
            <a:prstGeom prst="lin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2" name="Picture 8" descr="Resilience transparent logo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61" y="4705350"/>
              <a:ext cx="913140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3" name="TextBox 2"/>
            <p:cNvSpPr txBox="1">
              <a:spLocks noChangeArrowheads="1"/>
            </p:cNvSpPr>
            <p:nvPr/>
          </p:nvSpPr>
          <p:spPr bwMode="auto">
            <a:xfrm>
              <a:off x="3343153" y="0"/>
              <a:ext cx="5800847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67" b="1" dirty="0">
                  <a:solidFill>
                    <a:srgbClr val="006600"/>
                  </a:solidFill>
                </a:rPr>
                <a:t>NIST Center of Excellence for Risk-Based Community Resilience Planning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33ECEC9A-8FAE-1140-A73B-BC1806A72EEF}" type="slidenum">
              <a:rPr lang="en-US" smtClean="0"/>
              <a:pPr defTabSz="1219170">
                <a:defRPr/>
              </a:pPr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4" t="9970" r="587" b="23941"/>
          <a:stretch/>
        </p:blipFill>
        <p:spPr>
          <a:xfrm>
            <a:off x="5174311" y="1640305"/>
            <a:ext cx="6872577" cy="4532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8" y="2026554"/>
            <a:ext cx="4719436" cy="3545240"/>
          </a:xfrm>
          <a:prstGeom prst="rect">
            <a:avLst/>
          </a:prstGeom>
        </p:spPr>
      </p:pic>
      <p:sp>
        <p:nvSpPr>
          <p:cNvPr id="24" name="Rectangle 4"/>
          <p:cNvSpPr txBox="1">
            <a:spLocks noChangeArrowheads="1"/>
          </p:cNvSpPr>
          <p:nvPr/>
        </p:nvSpPr>
        <p:spPr bwMode="auto">
          <a:xfrm>
            <a:off x="1049129" y="1202181"/>
            <a:ext cx="3173013" cy="583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SzPct val="100000"/>
              <a:buNone/>
            </a:pPr>
            <a:r>
              <a:rPr lang="en-US" sz="2000" dirty="0" smtClean="0"/>
              <a:t>Contour of Shelby County</a:t>
            </a:r>
            <a:endParaRPr lang="en-US" sz="2000" dirty="0" smtClean="0"/>
          </a:p>
        </p:txBody>
      </p:sp>
      <p:sp>
        <p:nvSpPr>
          <p:cNvPr id="25" name="Rectangle 4"/>
          <p:cNvSpPr txBox="1">
            <a:spLocks noChangeArrowheads="1"/>
          </p:cNvSpPr>
          <p:nvPr/>
        </p:nvSpPr>
        <p:spPr bwMode="auto">
          <a:xfrm>
            <a:off x="7347889" y="1211666"/>
            <a:ext cx="3173013" cy="583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SzPct val="100000"/>
              <a:buNone/>
            </a:pPr>
            <a:r>
              <a:rPr lang="en-US" sz="2000" dirty="0" smtClean="0"/>
              <a:t>Pamlico River area</a:t>
            </a:r>
            <a:endParaRPr lang="en-US" sz="2000" dirty="0" smtClean="0"/>
          </a:p>
        </p:txBody>
      </p:sp>
      <p:sp>
        <p:nvSpPr>
          <p:cNvPr id="26" name="Rectangle 4"/>
          <p:cNvSpPr txBox="1">
            <a:spLocks noChangeArrowheads="1"/>
          </p:cNvSpPr>
          <p:nvPr/>
        </p:nvSpPr>
        <p:spPr bwMode="auto">
          <a:xfrm>
            <a:off x="3361343" y="5245164"/>
            <a:ext cx="810607" cy="42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SzPct val="100000"/>
              <a:buNone/>
            </a:pPr>
            <a:r>
              <a:rPr lang="en-US" sz="1100" dirty="0" smtClean="0"/>
              <a:t>2   miles</a:t>
            </a:r>
            <a:endParaRPr lang="en-US" sz="1100" dirty="0" smtClean="0"/>
          </a:p>
        </p:txBody>
      </p:sp>
      <p:sp>
        <p:nvSpPr>
          <p:cNvPr id="27" name="Rectangle 4"/>
          <p:cNvSpPr txBox="1">
            <a:spLocks noChangeArrowheads="1"/>
          </p:cNvSpPr>
          <p:nvPr/>
        </p:nvSpPr>
        <p:spPr bwMode="auto">
          <a:xfrm>
            <a:off x="2431220" y="5225291"/>
            <a:ext cx="265219" cy="42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SzPct val="100000"/>
              <a:buNone/>
            </a:pPr>
            <a:r>
              <a:rPr lang="en-US" sz="1100" dirty="0" smtClean="0"/>
              <a:t>3</a:t>
            </a:r>
          </a:p>
          <a:p>
            <a:pPr marL="0" indent="0">
              <a:buClr>
                <a:schemeClr val="accent6"/>
              </a:buClr>
              <a:buSzPct val="100000"/>
              <a:buNone/>
            </a:pPr>
            <a:endParaRPr lang="en-US" sz="1100" dirty="0" smtClean="0"/>
          </a:p>
        </p:txBody>
      </p:sp>
      <p:sp>
        <p:nvSpPr>
          <p:cNvPr id="28" name="Rectangle 4"/>
          <p:cNvSpPr txBox="1">
            <a:spLocks noChangeArrowheads="1"/>
          </p:cNvSpPr>
          <p:nvPr/>
        </p:nvSpPr>
        <p:spPr bwMode="auto">
          <a:xfrm>
            <a:off x="2916843" y="5185675"/>
            <a:ext cx="353408" cy="42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SzPct val="100000"/>
              <a:buNone/>
            </a:pPr>
            <a:r>
              <a:rPr lang="en-US" sz="1100" dirty="0" smtClean="0"/>
              <a:t>5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317158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cxnSp>
          <p:nvCxnSpPr>
            <p:cNvPr id="7" name="Straight Connector 6"/>
            <p:cNvCxnSpPr>
              <a:endCxn id="4103" idx="3"/>
            </p:cNvCxnSpPr>
            <p:nvPr/>
          </p:nvCxnSpPr>
          <p:spPr bwMode="auto">
            <a:xfrm>
              <a:off x="0" y="114300"/>
              <a:ext cx="9144000" cy="39589"/>
            </a:xfrm>
            <a:prstGeom prst="line">
              <a:avLst/>
            </a:prstGeom>
            <a:ln w="381000" cmpd="sng">
              <a:gradFill flip="none" rotWithShape="1">
                <a:gsLst>
                  <a:gs pos="6000">
                    <a:srgbClr val="006600"/>
                  </a:gs>
                  <a:gs pos="84000">
                    <a:srgbClr val="FFFFFF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9" name="TextBox 9"/>
            <p:cNvSpPr txBox="1">
              <a:spLocks noChangeArrowheads="1"/>
            </p:cNvSpPr>
            <p:nvPr/>
          </p:nvSpPr>
          <p:spPr bwMode="auto">
            <a:xfrm>
              <a:off x="230489" y="282609"/>
              <a:ext cx="5489374" cy="39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rgbClr val="386750"/>
                  </a:solidFill>
                  <a:latin typeface="Times New Roman" charset="0"/>
                  <a:cs typeface="Times New Roman" charset="0"/>
                </a:rPr>
                <a:t>All Shelby County contour on dryland </a:t>
              </a:r>
              <a:endParaRPr lang="en-US" sz="2800" dirty="0">
                <a:solidFill>
                  <a:srgbClr val="386750"/>
                </a:solidFill>
                <a:latin typeface="Times New Roman" charset="0"/>
                <a:cs typeface="Times New Roman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0" y="5143500"/>
              <a:ext cx="9144000" cy="0"/>
            </a:xfrm>
            <a:prstGeom prst="line">
              <a:avLst/>
            </a:prstGeom>
            <a:ln w="762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auto">
            <a:xfrm>
              <a:off x="0" y="4691324"/>
              <a:ext cx="9144001" cy="14026"/>
            </a:xfrm>
            <a:prstGeom prst="lin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2" name="Picture 8" descr="Resilience transparent logo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61" y="4705350"/>
              <a:ext cx="913140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3" name="TextBox 2"/>
            <p:cNvSpPr txBox="1">
              <a:spLocks noChangeArrowheads="1"/>
            </p:cNvSpPr>
            <p:nvPr/>
          </p:nvSpPr>
          <p:spPr bwMode="auto">
            <a:xfrm>
              <a:off x="3343153" y="0"/>
              <a:ext cx="5800847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67" b="1" dirty="0">
                  <a:solidFill>
                    <a:srgbClr val="006600"/>
                  </a:solidFill>
                </a:rPr>
                <a:t>NIST Center of Excellence for Risk-Based Community Resilience Planning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33ECEC9A-8FAE-1140-A73B-BC1806A72EEF}" type="slidenum">
              <a:rPr lang="en-US" smtClean="0"/>
              <a:pPr defTabSz="1219170">
                <a:defRPr/>
              </a:pPr>
              <a:t>2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04882" y="3547068"/>
            <a:ext cx="11732560" cy="0"/>
          </a:xfrm>
          <a:prstGeom prst="line">
            <a:avLst/>
          </a:prstGeom>
          <a:ln w="12700" cmpd="sng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099349" y="1095270"/>
            <a:ext cx="10049" cy="4793064"/>
          </a:xfrm>
          <a:prstGeom prst="line">
            <a:avLst/>
          </a:prstGeom>
          <a:ln w="12700" cmpd="sng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2" y="1020659"/>
            <a:ext cx="3682836" cy="23839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2" y="3669617"/>
            <a:ext cx="3682473" cy="2383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09" y="1020659"/>
            <a:ext cx="3682473" cy="23837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09" y="3668066"/>
            <a:ext cx="3682473" cy="238527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13642" y="2779906"/>
            <a:ext cx="452176" cy="583779"/>
            <a:chOff x="813642" y="2779906"/>
            <a:chExt cx="452176" cy="583779"/>
          </a:xfrm>
        </p:grpSpPr>
        <p:sp>
          <p:nvSpPr>
            <p:cNvPr id="28" name="Oval 27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4"/>
            <p:cNvSpPr txBox="1">
              <a:spLocks noChangeArrowheads="1"/>
            </p:cNvSpPr>
            <p:nvPr/>
          </p:nvSpPr>
          <p:spPr bwMode="auto">
            <a:xfrm>
              <a:off x="853093" y="2779906"/>
              <a:ext cx="373273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 smtClean="0"/>
                <a:t>1</a:t>
              </a:r>
              <a:endParaRPr lang="en-US" sz="3200" dirty="0" smtClean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3642" y="3621944"/>
            <a:ext cx="452176" cy="583779"/>
            <a:chOff x="813642" y="2779906"/>
            <a:chExt cx="452176" cy="583779"/>
          </a:xfrm>
        </p:grpSpPr>
        <p:sp>
          <p:nvSpPr>
            <p:cNvPr id="31" name="Oval 30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4"/>
            <p:cNvSpPr txBox="1">
              <a:spLocks noChangeArrowheads="1"/>
            </p:cNvSpPr>
            <p:nvPr/>
          </p:nvSpPr>
          <p:spPr bwMode="auto">
            <a:xfrm>
              <a:off x="853093" y="2779906"/>
              <a:ext cx="373273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 smtClean="0"/>
                <a:t>3</a:t>
              </a:r>
              <a:endParaRPr lang="en-US" sz="3200" dirty="0" smtClean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913910" y="2801678"/>
            <a:ext cx="452176" cy="583779"/>
            <a:chOff x="813642" y="2779906"/>
            <a:chExt cx="452176" cy="583779"/>
          </a:xfrm>
        </p:grpSpPr>
        <p:sp>
          <p:nvSpPr>
            <p:cNvPr id="34" name="Oval 33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4"/>
            <p:cNvSpPr txBox="1">
              <a:spLocks noChangeArrowheads="1"/>
            </p:cNvSpPr>
            <p:nvPr/>
          </p:nvSpPr>
          <p:spPr bwMode="auto">
            <a:xfrm>
              <a:off x="853093" y="2779906"/>
              <a:ext cx="373273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/>
                <a:t>2</a:t>
              </a:r>
              <a:endParaRPr lang="en-US" sz="3200" dirty="0" smtClean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913910" y="3643716"/>
            <a:ext cx="452176" cy="583779"/>
            <a:chOff x="813642" y="2779906"/>
            <a:chExt cx="452176" cy="583779"/>
          </a:xfrm>
        </p:grpSpPr>
        <p:sp>
          <p:nvSpPr>
            <p:cNvPr id="37" name="Oval 36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4"/>
            <p:cNvSpPr txBox="1">
              <a:spLocks noChangeArrowheads="1"/>
            </p:cNvSpPr>
            <p:nvPr/>
          </p:nvSpPr>
          <p:spPr bwMode="auto">
            <a:xfrm>
              <a:off x="853093" y="2779906"/>
              <a:ext cx="373273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 smtClean="0"/>
                <a:t>4</a:t>
              </a:r>
              <a:endParaRPr lang="en-US" sz="3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7145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cxnSp>
          <p:nvCxnSpPr>
            <p:cNvPr id="7" name="Straight Connector 6"/>
            <p:cNvCxnSpPr>
              <a:endCxn id="4103" idx="3"/>
            </p:cNvCxnSpPr>
            <p:nvPr/>
          </p:nvCxnSpPr>
          <p:spPr bwMode="auto">
            <a:xfrm>
              <a:off x="0" y="114300"/>
              <a:ext cx="9144000" cy="39589"/>
            </a:xfrm>
            <a:prstGeom prst="line">
              <a:avLst/>
            </a:prstGeom>
            <a:ln w="381000" cmpd="sng">
              <a:gradFill flip="none" rotWithShape="1">
                <a:gsLst>
                  <a:gs pos="6000">
                    <a:srgbClr val="006600"/>
                  </a:gs>
                  <a:gs pos="84000">
                    <a:srgbClr val="FFFFFF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9" name="TextBox 9"/>
            <p:cNvSpPr txBox="1">
              <a:spLocks noChangeArrowheads="1"/>
            </p:cNvSpPr>
            <p:nvPr/>
          </p:nvSpPr>
          <p:spPr bwMode="auto">
            <a:xfrm>
              <a:off x="230489" y="282609"/>
              <a:ext cx="8624620" cy="39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rgbClr val="386750"/>
                  </a:solidFill>
                  <a:latin typeface="Times New Roman" charset="0"/>
                  <a:cs typeface="Times New Roman" charset="0"/>
                </a:rPr>
                <a:t>A side of Shelby County along the river (small superimposition with the river)</a:t>
              </a:r>
              <a:endParaRPr lang="en-US" sz="2800" dirty="0">
                <a:solidFill>
                  <a:srgbClr val="386750"/>
                </a:solidFill>
                <a:latin typeface="Times New Roman" charset="0"/>
                <a:cs typeface="Times New Roman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0" y="5143500"/>
              <a:ext cx="9144000" cy="0"/>
            </a:xfrm>
            <a:prstGeom prst="line">
              <a:avLst/>
            </a:prstGeom>
            <a:ln w="762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auto">
            <a:xfrm>
              <a:off x="0" y="4691324"/>
              <a:ext cx="9144001" cy="14026"/>
            </a:xfrm>
            <a:prstGeom prst="lin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2" name="Picture 8" descr="Resilience transparent logo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61" y="4705350"/>
              <a:ext cx="913140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3" name="TextBox 2"/>
            <p:cNvSpPr txBox="1">
              <a:spLocks noChangeArrowheads="1"/>
            </p:cNvSpPr>
            <p:nvPr/>
          </p:nvSpPr>
          <p:spPr bwMode="auto">
            <a:xfrm>
              <a:off x="3343153" y="0"/>
              <a:ext cx="5800847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67" b="1" dirty="0">
                  <a:solidFill>
                    <a:srgbClr val="006600"/>
                  </a:solidFill>
                </a:rPr>
                <a:t>NIST Center of Excellence for Risk-Based Community Resilience Planning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33ECEC9A-8FAE-1140-A73B-BC1806A72EEF}" type="slidenum">
              <a:rPr lang="en-US" smtClean="0"/>
              <a:pPr defTabSz="1219170">
                <a:defRPr/>
              </a:pPr>
              <a:t>3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04882" y="3547068"/>
            <a:ext cx="11732560" cy="0"/>
          </a:xfrm>
          <a:prstGeom prst="line">
            <a:avLst/>
          </a:prstGeom>
          <a:ln w="12700" cmpd="sng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099349" y="1095270"/>
            <a:ext cx="10049" cy="4793064"/>
          </a:xfrm>
          <a:prstGeom prst="line">
            <a:avLst/>
          </a:prstGeom>
          <a:ln w="12700" cmpd="sng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2" y="1020658"/>
            <a:ext cx="3677630" cy="2380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15" y="1020657"/>
            <a:ext cx="3677631" cy="2380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2" y="3683594"/>
            <a:ext cx="3677630" cy="2380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17" y="3683594"/>
            <a:ext cx="3677629" cy="238058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13642" y="2779906"/>
            <a:ext cx="452176" cy="583779"/>
            <a:chOff x="813642" y="2779906"/>
            <a:chExt cx="452176" cy="583779"/>
          </a:xfrm>
        </p:grpSpPr>
        <p:sp>
          <p:nvSpPr>
            <p:cNvPr id="10" name="Oval 9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4"/>
            <p:cNvSpPr txBox="1">
              <a:spLocks noChangeArrowheads="1"/>
            </p:cNvSpPr>
            <p:nvPr/>
          </p:nvSpPr>
          <p:spPr bwMode="auto">
            <a:xfrm>
              <a:off x="853093" y="2779906"/>
              <a:ext cx="373273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 smtClean="0"/>
                <a:t>5</a:t>
              </a:r>
              <a:endParaRPr lang="en-US" sz="3200" dirty="0" smtClean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13642" y="3621944"/>
            <a:ext cx="452176" cy="583779"/>
            <a:chOff x="813642" y="2779906"/>
            <a:chExt cx="452176" cy="583779"/>
          </a:xfrm>
        </p:grpSpPr>
        <p:sp>
          <p:nvSpPr>
            <p:cNvPr id="25" name="Oval 24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4"/>
            <p:cNvSpPr txBox="1">
              <a:spLocks noChangeArrowheads="1"/>
            </p:cNvSpPr>
            <p:nvPr/>
          </p:nvSpPr>
          <p:spPr bwMode="auto">
            <a:xfrm>
              <a:off x="853093" y="2779906"/>
              <a:ext cx="373273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 smtClean="0"/>
                <a:t>7</a:t>
              </a:r>
              <a:endParaRPr lang="en-US" sz="3200" dirty="0" smtClean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913910" y="2801678"/>
            <a:ext cx="452176" cy="583779"/>
            <a:chOff x="813642" y="2779906"/>
            <a:chExt cx="452176" cy="583779"/>
          </a:xfrm>
        </p:grpSpPr>
        <p:sp>
          <p:nvSpPr>
            <p:cNvPr id="28" name="Oval 27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4"/>
            <p:cNvSpPr txBox="1">
              <a:spLocks noChangeArrowheads="1"/>
            </p:cNvSpPr>
            <p:nvPr/>
          </p:nvSpPr>
          <p:spPr bwMode="auto">
            <a:xfrm>
              <a:off x="853093" y="2779906"/>
              <a:ext cx="373273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 smtClean="0"/>
                <a:t>6</a:t>
              </a:r>
              <a:endParaRPr lang="en-US" sz="3200" dirty="0" smtClean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913910" y="3643716"/>
            <a:ext cx="452176" cy="583779"/>
            <a:chOff x="813642" y="2779906"/>
            <a:chExt cx="452176" cy="583779"/>
          </a:xfrm>
        </p:grpSpPr>
        <p:sp>
          <p:nvSpPr>
            <p:cNvPr id="31" name="Oval 30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4"/>
            <p:cNvSpPr txBox="1">
              <a:spLocks noChangeArrowheads="1"/>
            </p:cNvSpPr>
            <p:nvPr/>
          </p:nvSpPr>
          <p:spPr bwMode="auto">
            <a:xfrm>
              <a:off x="853093" y="2779906"/>
              <a:ext cx="373273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 smtClean="0"/>
                <a:t>8</a:t>
              </a:r>
              <a:endParaRPr lang="en-US" sz="3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55630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739974" y="3626580"/>
            <a:ext cx="788785" cy="583779"/>
            <a:chOff x="743985" y="2785622"/>
            <a:chExt cx="788785" cy="583779"/>
          </a:xfrm>
        </p:grpSpPr>
        <p:sp>
          <p:nvSpPr>
            <p:cNvPr id="36" name="Oval 35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4"/>
            <p:cNvSpPr txBox="1">
              <a:spLocks noChangeArrowheads="1"/>
            </p:cNvSpPr>
            <p:nvPr/>
          </p:nvSpPr>
          <p:spPr bwMode="auto">
            <a:xfrm>
              <a:off x="743985" y="2785622"/>
              <a:ext cx="788785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 smtClean="0"/>
                <a:t>11</a:t>
              </a:r>
              <a:endParaRPr lang="en-US" sz="3200" dirty="0" smtClean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844253" y="3642227"/>
            <a:ext cx="788785" cy="583779"/>
            <a:chOff x="743985" y="2785622"/>
            <a:chExt cx="788785" cy="583779"/>
          </a:xfrm>
        </p:grpSpPr>
        <p:sp>
          <p:nvSpPr>
            <p:cNvPr id="33" name="Oval 32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4"/>
            <p:cNvSpPr txBox="1">
              <a:spLocks noChangeArrowheads="1"/>
            </p:cNvSpPr>
            <p:nvPr/>
          </p:nvSpPr>
          <p:spPr bwMode="auto">
            <a:xfrm>
              <a:off x="743985" y="2785622"/>
              <a:ext cx="788785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 smtClean="0"/>
                <a:t>12</a:t>
              </a:r>
              <a:endParaRPr lang="en-US" sz="3200" dirty="0" smtClean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14" y="3701942"/>
            <a:ext cx="3638008" cy="23549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3" y="3702816"/>
            <a:ext cx="3677628" cy="2380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14" y="1029257"/>
            <a:ext cx="3677632" cy="23805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2" y="1024599"/>
            <a:ext cx="3677631" cy="23805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cxnSp>
          <p:nvCxnSpPr>
            <p:cNvPr id="7" name="Straight Connector 6"/>
            <p:cNvCxnSpPr>
              <a:endCxn id="4103" idx="3"/>
            </p:cNvCxnSpPr>
            <p:nvPr/>
          </p:nvCxnSpPr>
          <p:spPr bwMode="auto">
            <a:xfrm>
              <a:off x="0" y="114300"/>
              <a:ext cx="9144000" cy="39589"/>
            </a:xfrm>
            <a:prstGeom prst="line">
              <a:avLst/>
            </a:prstGeom>
            <a:ln w="381000" cmpd="sng">
              <a:gradFill flip="none" rotWithShape="1">
                <a:gsLst>
                  <a:gs pos="6000">
                    <a:srgbClr val="006600"/>
                  </a:gs>
                  <a:gs pos="84000">
                    <a:srgbClr val="FFFFFF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9" name="TextBox 9"/>
            <p:cNvSpPr txBox="1">
              <a:spLocks noChangeArrowheads="1"/>
            </p:cNvSpPr>
            <p:nvPr/>
          </p:nvSpPr>
          <p:spPr bwMode="auto">
            <a:xfrm>
              <a:off x="230489" y="282609"/>
              <a:ext cx="8284860" cy="39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rgbClr val="386750"/>
                  </a:solidFill>
                  <a:latin typeface="Times New Roman" charset="0"/>
                  <a:cs typeface="Times New Roman" charset="0"/>
                </a:rPr>
                <a:t>Memphis area close the river (large superimposition with the river)</a:t>
              </a:r>
              <a:endParaRPr lang="en-US" sz="2800" dirty="0">
                <a:solidFill>
                  <a:srgbClr val="386750"/>
                </a:solidFill>
                <a:latin typeface="Times New Roman" charset="0"/>
                <a:cs typeface="Times New Roman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0" y="5143500"/>
              <a:ext cx="9144000" cy="0"/>
            </a:xfrm>
            <a:prstGeom prst="line">
              <a:avLst/>
            </a:prstGeom>
            <a:ln w="762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auto">
            <a:xfrm>
              <a:off x="0" y="4691324"/>
              <a:ext cx="9144001" cy="14026"/>
            </a:xfrm>
            <a:prstGeom prst="lin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2" name="Picture 8" descr="Resilience transparent logo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61" y="4705350"/>
              <a:ext cx="913140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3" name="TextBox 2"/>
            <p:cNvSpPr txBox="1">
              <a:spLocks noChangeArrowheads="1"/>
            </p:cNvSpPr>
            <p:nvPr/>
          </p:nvSpPr>
          <p:spPr bwMode="auto">
            <a:xfrm>
              <a:off x="3343153" y="0"/>
              <a:ext cx="5800847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67" b="1" dirty="0">
                  <a:solidFill>
                    <a:srgbClr val="006600"/>
                  </a:solidFill>
                </a:rPr>
                <a:t>NIST Center of Excellence for Risk-Based Community Resilience Planning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33ECEC9A-8FAE-1140-A73B-BC1806A72EEF}" type="slidenum">
              <a:rPr lang="en-US" smtClean="0"/>
              <a:pPr defTabSz="1219170">
                <a:defRPr/>
              </a:pPr>
              <a:t>4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04882" y="3547068"/>
            <a:ext cx="11732560" cy="0"/>
          </a:xfrm>
          <a:prstGeom prst="line">
            <a:avLst/>
          </a:prstGeom>
          <a:ln w="12700" cmpd="sng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099349" y="1095270"/>
            <a:ext cx="10049" cy="4793064"/>
          </a:xfrm>
          <a:prstGeom prst="line">
            <a:avLst/>
          </a:prstGeom>
          <a:ln w="12700" cmpd="sng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813642" y="2779906"/>
            <a:ext cx="452176" cy="583779"/>
            <a:chOff x="813642" y="2779906"/>
            <a:chExt cx="452176" cy="583779"/>
          </a:xfrm>
        </p:grpSpPr>
        <p:sp>
          <p:nvSpPr>
            <p:cNvPr id="21" name="Oval 20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4"/>
            <p:cNvSpPr txBox="1">
              <a:spLocks noChangeArrowheads="1"/>
            </p:cNvSpPr>
            <p:nvPr/>
          </p:nvSpPr>
          <p:spPr bwMode="auto">
            <a:xfrm>
              <a:off x="853093" y="2779906"/>
              <a:ext cx="373273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 smtClean="0"/>
                <a:t>9</a:t>
              </a:r>
              <a:endParaRPr lang="en-US" sz="320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844253" y="2807394"/>
            <a:ext cx="788785" cy="583779"/>
            <a:chOff x="743985" y="2785622"/>
            <a:chExt cx="788785" cy="583779"/>
          </a:xfrm>
        </p:grpSpPr>
        <p:sp>
          <p:nvSpPr>
            <p:cNvPr id="27" name="Oval 26"/>
            <p:cNvSpPr/>
            <p:nvPr/>
          </p:nvSpPr>
          <p:spPr>
            <a:xfrm>
              <a:off x="813642" y="2855154"/>
              <a:ext cx="452176" cy="462224"/>
            </a:xfrm>
            <a:prstGeom prst="ellips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4"/>
            <p:cNvSpPr txBox="1">
              <a:spLocks noChangeArrowheads="1"/>
            </p:cNvSpPr>
            <p:nvPr/>
          </p:nvSpPr>
          <p:spPr bwMode="auto">
            <a:xfrm>
              <a:off x="743985" y="2785622"/>
              <a:ext cx="788785" cy="583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Clr>
                  <a:schemeClr val="accent6"/>
                </a:buClr>
                <a:buSzPct val="100000"/>
                <a:buNone/>
              </a:pPr>
              <a:r>
                <a:rPr lang="en-US" sz="3200" dirty="0" smtClean="0"/>
                <a:t>10</a:t>
              </a:r>
              <a:endParaRPr lang="en-US" sz="3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9146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cxnSp>
          <p:nvCxnSpPr>
            <p:cNvPr id="7" name="Straight Connector 6"/>
            <p:cNvCxnSpPr>
              <a:endCxn id="4103" idx="3"/>
            </p:cNvCxnSpPr>
            <p:nvPr/>
          </p:nvCxnSpPr>
          <p:spPr bwMode="auto">
            <a:xfrm>
              <a:off x="0" y="114300"/>
              <a:ext cx="9144000" cy="39589"/>
            </a:xfrm>
            <a:prstGeom prst="line">
              <a:avLst/>
            </a:prstGeom>
            <a:ln w="381000" cmpd="sng">
              <a:gradFill flip="none" rotWithShape="1">
                <a:gsLst>
                  <a:gs pos="6000">
                    <a:srgbClr val="006600"/>
                  </a:gs>
                  <a:gs pos="84000">
                    <a:srgbClr val="FFFFFF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9" name="TextBox 9"/>
            <p:cNvSpPr txBox="1">
              <a:spLocks noChangeArrowheads="1"/>
            </p:cNvSpPr>
            <p:nvPr/>
          </p:nvSpPr>
          <p:spPr bwMode="auto">
            <a:xfrm>
              <a:off x="230489" y="282609"/>
              <a:ext cx="5489374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 smtClean="0">
                  <a:solidFill>
                    <a:srgbClr val="386750"/>
                  </a:solidFill>
                  <a:latin typeface="Times New Roman" charset="0"/>
                  <a:cs typeface="Times New Roman" charset="0"/>
                </a:rPr>
                <a:t>Notes:</a:t>
              </a:r>
              <a:endParaRPr lang="en-US" sz="3200" dirty="0">
                <a:solidFill>
                  <a:srgbClr val="386750"/>
                </a:solidFill>
                <a:latin typeface="Times New Roman" charset="0"/>
                <a:cs typeface="Times New Roman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0" y="5143500"/>
              <a:ext cx="9144000" cy="0"/>
            </a:xfrm>
            <a:prstGeom prst="line">
              <a:avLst/>
            </a:prstGeom>
            <a:ln w="762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auto">
            <a:xfrm>
              <a:off x="0" y="4691324"/>
              <a:ext cx="9144001" cy="14026"/>
            </a:xfrm>
            <a:prstGeom prst="line">
              <a:avLst/>
            </a:prstGeom>
            <a:ln w="12700" cmpd="sng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2" name="Picture 8" descr="Resilience transparent logo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61" y="4705350"/>
              <a:ext cx="913140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3" name="TextBox 2"/>
            <p:cNvSpPr txBox="1">
              <a:spLocks noChangeArrowheads="1"/>
            </p:cNvSpPr>
            <p:nvPr/>
          </p:nvSpPr>
          <p:spPr bwMode="auto">
            <a:xfrm>
              <a:off x="3343153" y="0"/>
              <a:ext cx="5800847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67" b="1" dirty="0">
                  <a:solidFill>
                    <a:srgbClr val="006600"/>
                  </a:solidFill>
                </a:rPr>
                <a:t>NIST Center of Excellence for Risk-Based Community Resilience Planning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33ECEC9A-8FAE-1140-A73B-BC1806A72EEF}" type="slidenum">
              <a:rPr lang="en-US" smtClean="0"/>
              <a:pPr defTabSz="1219170">
                <a:defRPr/>
              </a:pPr>
              <a:t>5</a:t>
            </a:fld>
            <a:endParaRPr lang="en-US"/>
          </a:p>
        </p:txBody>
      </p:sp>
      <p:sp>
        <p:nvSpPr>
          <p:cNvPr id="24" name="Rectangle 4"/>
          <p:cNvSpPr txBox="1">
            <a:spLocks noChangeArrowheads="1"/>
          </p:cNvSpPr>
          <p:nvPr/>
        </p:nvSpPr>
        <p:spPr bwMode="auto">
          <a:xfrm>
            <a:off x="1023729" y="1545787"/>
            <a:ext cx="9733171" cy="583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Aft>
                <a:spcPts val="30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 smtClean="0"/>
              <a:t>The contour of Shelby County includes, in the western part, the Mississippi River. Therefore, in option 10 the superimposition with the Pamlico river is negligible     </a:t>
            </a:r>
          </a:p>
          <a:p>
            <a:pPr>
              <a:spcAft>
                <a:spcPts val="30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 smtClean="0"/>
              <a:t>Options 6 and 8 are those where the contour of Shelby County is closest to the shoreline</a:t>
            </a:r>
          </a:p>
          <a:p>
            <a:pPr>
              <a:spcAft>
                <a:spcPts val="30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 smtClean="0"/>
              <a:t>In option 8 the part of Shelby County superimposed to the Neuse River (on the south) is almost completely a park (</a:t>
            </a:r>
            <a:r>
              <a:rPr lang="en-US" sz="2000" dirty="0" err="1" smtClean="0"/>
              <a:t>Meeman</a:t>
            </a:r>
            <a:r>
              <a:rPr lang="en-US" sz="2000" dirty="0" smtClean="0"/>
              <a:t>-Shelby Forest State Park)</a:t>
            </a:r>
          </a:p>
          <a:p>
            <a:pPr>
              <a:spcAft>
                <a:spcPts val="18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0" indent="0">
              <a:spcAft>
                <a:spcPts val="1800"/>
              </a:spcAft>
              <a:buClr>
                <a:schemeClr val="accent6"/>
              </a:buClr>
              <a:buSzPct val="100000"/>
              <a:buNone/>
            </a:pPr>
            <a:endParaRPr lang="en-US" sz="2000" dirty="0" smtClean="0"/>
          </a:p>
          <a:p>
            <a:pPr>
              <a:buClr>
                <a:schemeClr val="accent6"/>
              </a:buClr>
              <a:buSzPct val="100000"/>
              <a:buFont typeface="Wingdings" panose="05000000000000000000" pitchFamily="2" charset="2"/>
              <a:buChar char="Ø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0378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193</Words>
  <Application>Microsoft Office PowerPoint</Application>
  <PresentationFormat>Widescreen</PresentationFormat>
  <Paragraphs>41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ＭＳ Ｐゴシック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Alessandro Contento</dc:creator>
  <cp:lastModifiedBy>Alessandro Contento</cp:lastModifiedBy>
  <cp:revision>7</cp:revision>
  <dcterms:created xsi:type="dcterms:W3CDTF">2016-05-20T20:29:06Z</dcterms:created>
  <dcterms:modified xsi:type="dcterms:W3CDTF">2016-05-20T21:33:31Z</dcterms:modified>
</cp:coreProperties>
</file>